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HGP行書体" panose="03000600000000000000" pitchFamily="66" charset="-128"/>
      <p:regular r:id="rId4"/>
    </p:embeddedFont>
    <p:embeddedFont>
      <p:font typeface="ほにゃ字Re" panose="02000600000000000000" pitchFamily="2" charset="-128"/>
      <p:regular r:id="rId5"/>
    </p:embeddedFont>
    <p:embeddedFont>
      <p:font typeface="游ゴシック" panose="020B0400000000000000" pitchFamily="50" charset="-128"/>
      <p:regular r:id="rId6"/>
      <p:bold r:id="rId7"/>
    </p:embeddedFont>
    <p:embeddedFont>
      <p:font typeface="游ゴシック Light" panose="020B0300000000000000" pitchFamily="50" charset="-128"/>
      <p:regular r:id="rId8"/>
    </p:embeddedFont>
    <p:embeddedFont>
      <p:font typeface="Berlin Sans FB Demi" panose="020E0802020502020306" pitchFamily="34" charset="0"/>
      <p:bold r:id="rId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290D04-A86A-4A45-9CEE-F67B234A8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830D17F-3C38-44C5-8892-D2920BA04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BDADA5-92C2-47FE-A917-158EB269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80404A-0755-42EB-9FBC-02B104C5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8B453B-BB35-47F6-B023-A8BDD521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617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C20DA0-7A8F-4542-AE5A-7766FD07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4CC3D8E-A643-40C6-8783-2A8C4A8B2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22FE3C-9BE7-4CE1-AB91-B18AA66D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42F0D6-5937-4174-8078-B9F5616D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DEFCE3-C553-43CF-842F-3EA89F48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26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8205785-1BFD-4F98-BC3F-266AE7E47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7231E12-7633-46F2-A77D-6CDF51125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93E2C4-4C59-4A7F-B11E-A6D17B5F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86F3B6-4B78-4988-83E0-2241B4012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369C05-3EA9-477A-875F-B4569540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64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5C6108-578D-4956-8606-EB07F12D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1EC1BF-503F-474D-A82C-6753CB0A7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959824-A592-494A-A79F-3EF55FEA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241DFC-141F-4C26-8EC3-406D8092C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644657-13F0-476C-AF85-0B0BFB13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69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66825-7591-4B26-903D-A359668E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3697637-A1C1-4630-ACE3-B38521189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80E176-0A46-49CF-8EA3-357684EA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D22FC6-9781-40E0-ACEE-A94BF555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BD0F6E-B4FC-48CE-8DF1-9E1589E3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82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6A38FB-AE8B-4823-B301-8C3149DD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4D3B06-3261-4317-9FD7-1EAF9151F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802CC06-18E0-4AB7-AB55-34A622536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06AD0A-6653-4050-A05D-77E04D34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A3C244B-0FE6-4D68-9EDC-A29DB3A2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59197F-9327-410C-B769-0C18F3D1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58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3C7443-DF2F-4A9B-9C22-30CB6F5A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2FE5F6-7253-4DB5-AA93-69668E995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DAE502-4E48-49EC-B3B8-CEDEA413A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7E69DC3-D2CE-4FE9-B59E-6936897A6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EC3416-DCE2-4FD1-A2BD-7746FAB14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CA0C359-0CAA-4F76-96ED-08A3C991F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08E4E6-5BD1-4E86-A987-5CEC3F37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748E4FD-872F-4BCC-892C-06B59718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5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7B7C45-C18B-4BAD-ACF3-CA6C593D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A2C061-4E87-4335-82C1-106E6B07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0C8CC50-C3BF-4B98-9AD3-C5461A47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AF80B8-463D-49E9-A7B7-ED10972B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890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50F2D52-975B-40E8-ACC1-CED6A70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5D9D46A-1734-4C03-9EEB-A288A3DF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0444B5-BC58-4B06-95F7-2C912C2B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88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A3745D-C528-47E3-AC58-C07EC367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8F7CF7-0211-4243-AD36-1886AB4DE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1BB237A-697F-43AD-8F5E-5E16D5DC5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70014C-3301-448C-984E-5DE191A0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91983D3-A761-4839-A089-F3ECE4D2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41B12AC-E7E9-4399-94A0-215D091E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9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63DA25-448F-4D5C-9BDD-981C189E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38F7E1-8A2B-4B82-902C-6EEC20621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B675C6-5C2D-4B4D-835B-B56D1681B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19761F-DA60-4BC4-A78E-E344C0FD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93F77DB-93F3-41DB-9FC3-664AA5E3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14A1CF6-D000-45C9-A8C5-1389A3EE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48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FA368F2-D76E-4FC7-AD81-ABBFAEE5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606E16-C92B-4441-A95C-F809A2C70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CF87B-1564-4CB3-8900-37A93805F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F096-3B6D-4089-95E0-5A1D08899F89}" type="datetimeFigureOut">
              <a:rPr kumimoji="1" lang="ja-JP" altLang="en-US" smtClean="0"/>
              <a:t>2018/12/25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BF1358-EA35-4F82-AB9C-B96549365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4683CA-4A9A-4A03-B386-4D95DA595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718E4-957D-492F-919E-3D875E95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15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CCA983-AEEF-45A7-9084-EFD20D388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04339B-84FF-4A06-873D-59A6CD8094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27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28">
            <a:extLst>
              <a:ext uri="{FF2B5EF4-FFF2-40B4-BE49-F238E27FC236}">
                <a16:creationId xmlns:a16="http://schemas.microsoft.com/office/drawing/2014/main" id="{942CCDD7-BD99-4931-BB71-A15B70BB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52" y="289359"/>
            <a:ext cx="2485736" cy="1574673"/>
          </a:xfrm>
        </p:spPr>
        <p:txBody>
          <a:bodyPr anchor="ctr">
            <a:normAutofit/>
          </a:bodyPr>
          <a:lstStyle/>
          <a:p>
            <a:pPr algn="ctr">
              <a:lnSpc>
                <a:spcPts val="3000"/>
              </a:lnSpc>
            </a:pPr>
            <a:r>
              <a:rPr lang="en-US" altLang="ja-JP" sz="44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07ラノベPOP" panose="02000800000000000000" pitchFamily="50" charset="-128"/>
              </a:rPr>
              <a:t>the</a:t>
            </a:r>
            <a:br>
              <a:rPr lang="en-US" altLang="ja-JP" sz="44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07ラノベPOP" panose="02000800000000000000" pitchFamily="50" charset="-128"/>
              </a:rPr>
            </a:br>
            <a:r>
              <a:rPr lang="en-US" altLang="ja-JP" sz="4400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07ラノベPOP" panose="02000800000000000000" pitchFamily="50" charset="-128"/>
              </a:rPr>
              <a:t>B</a:t>
            </a:r>
            <a:r>
              <a:rPr lang="en-US" altLang="ja-JP" sz="36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07ラノベPOP" panose="02000800000000000000" pitchFamily="50" charset="-128"/>
              </a:rPr>
              <a:t>artender</a:t>
            </a:r>
            <a:endParaRPr kumimoji="1" lang="ja-JP" altLang="en-US" sz="36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  <a:ea typeface="07ラノベPOP" panose="02000800000000000000" pitchFamily="50" charset="-128"/>
            </a:endParaRPr>
          </a:p>
        </p:txBody>
      </p:sp>
      <p:sp>
        <p:nvSpPr>
          <p:cNvPr id="31" name="テキスト プレースホルダー 30">
            <a:extLst>
              <a:ext uri="{FF2B5EF4-FFF2-40B4-BE49-F238E27FC236}">
                <a16:creationId xmlns:a16="http://schemas.microsoft.com/office/drawing/2014/main" id="{49783D89-695A-4439-A559-B3FB16AB4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640" y="1779078"/>
            <a:ext cx="5531705" cy="4914191"/>
          </a:xfrm>
        </p:spPr>
        <p:txBody>
          <a:bodyPr>
            <a:normAutofit/>
          </a:bodyPr>
          <a:lstStyle/>
          <a:p>
            <a:r>
              <a:rPr lang="ja-JP" altLang="en-US" dirty="0"/>
              <a:t>＜テーマ＞</a:t>
            </a:r>
            <a:endParaRPr lang="en-US" altLang="ja-JP" dirty="0"/>
          </a:p>
          <a:p>
            <a:r>
              <a:rPr lang="ja-JP" altLang="en-US" dirty="0"/>
              <a:t>・画面を見ずにできるゲーム</a:t>
            </a:r>
            <a:endParaRPr lang="en-US" altLang="ja-JP" dirty="0"/>
          </a:p>
          <a:p>
            <a:pPr>
              <a:lnSpc>
                <a:spcPts val="3000"/>
              </a:lnSpc>
            </a:pPr>
            <a:r>
              <a:rPr lang="ja-JP" altLang="en-US" dirty="0"/>
              <a:t>＜失敗条件＞</a:t>
            </a:r>
            <a:endParaRPr lang="en-US" altLang="ja-JP" dirty="0"/>
          </a:p>
          <a:p>
            <a:r>
              <a:rPr lang="ja-JP" altLang="en-US" dirty="0"/>
              <a:t>・君はうまく混ぜられるか？</a:t>
            </a:r>
            <a:endParaRPr lang="en-US" altLang="ja-JP" dirty="0"/>
          </a:p>
          <a:p>
            <a:r>
              <a:rPr lang="ja-JP" altLang="en-US" dirty="0"/>
              <a:t>　　振りが甘い ：材料が分離してしまった</a:t>
            </a:r>
            <a:r>
              <a:rPr lang="en-US" altLang="ja-JP" dirty="0"/>
              <a:t>…</a:t>
            </a:r>
          </a:p>
          <a:p>
            <a:r>
              <a:rPr lang="ja-JP" altLang="en-US" dirty="0"/>
              <a:t>　　振りすぎ</a:t>
            </a:r>
            <a:r>
              <a:rPr lang="en-US" altLang="ja-JP" dirty="0"/>
              <a:t> </a:t>
            </a:r>
            <a:r>
              <a:rPr lang="ja-JP" altLang="en-US" dirty="0"/>
              <a:t>　：冷えてない</a:t>
            </a:r>
            <a:r>
              <a:rPr lang="en-US" altLang="ja-JP" dirty="0"/>
              <a:t>…</a:t>
            </a:r>
            <a:r>
              <a:rPr lang="ja-JP" altLang="en-US" dirty="0"/>
              <a:t>だと</a:t>
            </a:r>
            <a:r>
              <a:rPr lang="en-US" altLang="ja-JP" dirty="0"/>
              <a:t>…</a:t>
            </a:r>
          </a:p>
          <a:p>
            <a:pPr>
              <a:lnSpc>
                <a:spcPts val="3000"/>
              </a:lnSpc>
            </a:pPr>
            <a:r>
              <a:rPr lang="ja-JP" altLang="en-US" dirty="0"/>
              <a:t>・狙いが外れてしまった</a:t>
            </a:r>
            <a:r>
              <a:rPr lang="en-US" altLang="ja-JP" dirty="0"/>
              <a:t>…</a:t>
            </a:r>
          </a:p>
          <a:p>
            <a:pPr>
              <a:lnSpc>
                <a:spcPts val="3000"/>
              </a:lnSpc>
            </a:pPr>
            <a:r>
              <a:rPr lang="ja-JP" altLang="en-US" dirty="0"/>
              <a:t>＜難易度＞</a:t>
            </a:r>
            <a:endParaRPr kumimoji="1" lang="en-US" altLang="ja-JP" dirty="0"/>
          </a:p>
          <a:p>
            <a:r>
              <a:rPr kumimoji="1" lang="ja-JP" altLang="en-US" dirty="0"/>
              <a:t>・混ぜ合わせる材料や目標地点で難易度が変わる</a:t>
            </a:r>
            <a:r>
              <a:rPr kumimoji="1" lang="en-US" altLang="ja-JP" dirty="0"/>
              <a:t>!?</a:t>
            </a:r>
          </a:p>
          <a:p>
            <a:r>
              <a:rPr lang="ja-JP" altLang="en-US" dirty="0"/>
              <a:t>　　</a:t>
            </a:r>
            <a:r>
              <a:rPr lang="en-US" altLang="ja-JP" dirty="0"/>
              <a:t>a.</a:t>
            </a:r>
            <a:r>
              <a:rPr lang="ja-JP" altLang="en-US" dirty="0"/>
              <a:t> </a:t>
            </a:r>
            <a:r>
              <a:rPr kumimoji="1" lang="ja-JP" altLang="en-US" dirty="0"/>
              <a:t>温</a:t>
            </a:r>
            <a:r>
              <a:rPr lang="ja-JP" altLang="en-US" dirty="0"/>
              <a:t>くなる時と混ざる時が近いほど難しくなるぞ</a:t>
            </a:r>
            <a:endParaRPr lang="en-US" altLang="ja-JP" dirty="0"/>
          </a:p>
          <a:p>
            <a:pPr>
              <a:lnSpc>
                <a:spcPts val="3000"/>
              </a:lnSpc>
            </a:pPr>
            <a:r>
              <a:rPr lang="ja-JP" altLang="en-US" dirty="0"/>
              <a:t>　　</a:t>
            </a:r>
            <a:r>
              <a:rPr lang="en-US" altLang="ja-JP" dirty="0"/>
              <a:t>b. </a:t>
            </a:r>
            <a:r>
              <a:rPr lang="ja-JP" altLang="en-US" dirty="0"/>
              <a:t>混ぜ終わっても気を抜くな！</a:t>
            </a:r>
            <a:endParaRPr lang="en-US" altLang="ja-JP" dirty="0"/>
          </a:p>
          <a:p>
            <a:pPr>
              <a:lnSpc>
                <a:spcPts val="1000"/>
              </a:lnSpc>
            </a:pPr>
            <a:r>
              <a:rPr kumimoji="1" lang="ja-JP" altLang="en-US" dirty="0"/>
              <a:t>　　　目標地点がランダムなため、バリエーションが豊富</a:t>
            </a:r>
            <a:endParaRPr lang="en-US" altLang="ja-JP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3323D9C0-5AA9-48F0-98DF-1EEF8354A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4" t="15917" r="16984" b="17410"/>
          <a:stretch/>
        </p:blipFill>
        <p:spPr>
          <a:xfrm>
            <a:off x="4469394" y="3592212"/>
            <a:ext cx="1524400" cy="1326024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317337D-5566-4662-A4C0-34F963919FE6}"/>
              </a:ext>
            </a:extLst>
          </p:cNvPr>
          <p:cNvSpPr txBox="1"/>
          <p:nvPr/>
        </p:nvSpPr>
        <p:spPr>
          <a:xfrm>
            <a:off x="2914192" y="421389"/>
            <a:ext cx="3274624" cy="131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「あちらのお客様からです」</a:t>
            </a:r>
            <a:endParaRPr lang="en-US" altLang="ja-JP" sz="1600" dirty="0"/>
          </a:p>
          <a:p>
            <a:r>
              <a:rPr kumimoji="1" lang="ja-JP" altLang="en-US" sz="1600" dirty="0"/>
              <a:t>グラスを滑らせて客前で止める</a:t>
            </a:r>
            <a:r>
              <a:rPr kumimoji="1" lang="en-US" altLang="ja-JP" sz="1600" dirty="0"/>
              <a:t>…</a:t>
            </a:r>
          </a:p>
          <a:p>
            <a:pPr>
              <a:lnSpc>
                <a:spcPts val="3500"/>
              </a:lnSpc>
            </a:pPr>
            <a:r>
              <a:rPr kumimoji="1" lang="ja-JP" altLang="en-US" sz="1600" dirty="0"/>
              <a:t>そんな</a:t>
            </a:r>
            <a:r>
              <a:rPr kumimoji="1" lang="ja-JP" altLang="en-US" sz="1600" dirty="0">
                <a:solidFill>
                  <a:srgbClr val="FF0000"/>
                </a:solidFill>
              </a:rPr>
              <a:t>かっこいい</a:t>
            </a:r>
            <a:r>
              <a:rPr kumimoji="1" lang="ja-JP" altLang="en-US" sz="1600" dirty="0"/>
              <a:t>バーテンダーに</a:t>
            </a:r>
            <a:endParaRPr kumimoji="1" lang="en-US" altLang="ja-JP" sz="1600" dirty="0"/>
          </a:p>
          <a:p>
            <a:r>
              <a:rPr kumimoji="1" lang="ja-JP" altLang="en-US" sz="1600" dirty="0"/>
              <a:t>君もならないか？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BD4E22CD-0DE4-4BD2-BA14-F452D583746F}"/>
              </a:ext>
            </a:extLst>
          </p:cNvPr>
          <p:cNvGrpSpPr/>
          <p:nvPr/>
        </p:nvGrpSpPr>
        <p:grpSpPr>
          <a:xfrm>
            <a:off x="6658357" y="434775"/>
            <a:ext cx="5198003" cy="5982270"/>
            <a:chOff x="378365" y="434775"/>
            <a:chExt cx="5198003" cy="5982270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2E8BC7BF-FBEF-44A2-9877-5F8BD62FFAD4}"/>
                </a:ext>
              </a:extLst>
            </p:cNvPr>
            <p:cNvGrpSpPr/>
            <p:nvPr/>
          </p:nvGrpSpPr>
          <p:grpSpPr>
            <a:xfrm>
              <a:off x="378365" y="440954"/>
              <a:ext cx="5198003" cy="5976091"/>
              <a:chOff x="6770776" y="440954"/>
              <a:chExt cx="5198003" cy="5976091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28C5E039-8647-4631-A16B-F6BC2E004128}"/>
                  </a:ext>
                </a:extLst>
              </p:cNvPr>
              <p:cNvGrpSpPr/>
              <p:nvPr/>
            </p:nvGrpSpPr>
            <p:grpSpPr>
              <a:xfrm>
                <a:off x="6770776" y="440954"/>
                <a:ext cx="5198003" cy="5976091"/>
                <a:chOff x="6250659" y="482942"/>
                <a:chExt cx="5198003" cy="5976091"/>
              </a:xfrm>
            </p:grpSpPr>
            <p:pic>
              <p:nvPicPr>
                <p:cNvPr id="52" name="図 51">
                  <a:extLst>
                    <a:ext uri="{FF2B5EF4-FFF2-40B4-BE49-F238E27FC236}">
                      <a16:creationId xmlns:a16="http://schemas.microsoft.com/office/drawing/2014/main" id="{EAF0C874-948C-488A-B861-F08314ECAD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9" t="4911" r="126" b="5102"/>
                <a:stretch/>
              </p:blipFill>
              <p:spPr>
                <a:xfrm>
                  <a:off x="6250659" y="2397968"/>
                  <a:ext cx="2631715" cy="1382694"/>
                </a:xfrm>
                <a:prstGeom prst="rect">
                  <a:avLst/>
                </a:prstGeom>
              </p:spPr>
            </p:pic>
            <p:pic>
              <p:nvPicPr>
                <p:cNvPr id="53" name="図 52">
                  <a:extLst>
                    <a:ext uri="{FF2B5EF4-FFF2-40B4-BE49-F238E27FC236}">
                      <a16:creationId xmlns:a16="http://schemas.microsoft.com/office/drawing/2014/main" id="{5C97DF19-DA29-488E-9E26-4739A25AC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60" b="7363"/>
                <a:stretch/>
              </p:blipFill>
              <p:spPr>
                <a:xfrm>
                  <a:off x="6250659" y="3929597"/>
                  <a:ext cx="5198003" cy="2529436"/>
                </a:xfrm>
                <a:prstGeom prst="rect">
                  <a:avLst/>
                </a:prstGeom>
              </p:spPr>
            </p:pic>
            <p:pic>
              <p:nvPicPr>
                <p:cNvPr id="54" name="図 53">
                  <a:extLst>
                    <a:ext uri="{FF2B5EF4-FFF2-40B4-BE49-F238E27FC236}">
                      <a16:creationId xmlns:a16="http://schemas.microsoft.com/office/drawing/2014/main" id="{75995F69-1DF1-4C62-9C87-EB28C63AB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64" t="5958" r="40511" b="6204"/>
                <a:stretch/>
              </p:blipFill>
              <p:spPr>
                <a:xfrm>
                  <a:off x="9055743" y="482943"/>
                  <a:ext cx="2392919" cy="3297719"/>
                </a:xfrm>
                <a:prstGeom prst="rect">
                  <a:avLst/>
                </a:prstGeom>
              </p:spPr>
            </p:pic>
            <p:pic>
              <p:nvPicPr>
                <p:cNvPr id="55" name="図 54">
                  <a:extLst>
                    <a:ext uri="{FF2B5EF4-FFF2-40B4-BE49-F238E27FC236}">
                      <a16:creationId xmlns:a16="http://schemas.microsoft.com/office/drawing/2014/main" id="{AA07916C-17FD-4DBF-9EBF-A7A679F90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88" t="36345" r="25350" b="11165"/>
                <a:stretch/>
              </p:blipFill>
              <p:spPr>
                <a:xfrm>
                  <a:off x="6250659" y="482942"/>
                  <a:ext cx="2631715" cy="1803057"/>
                </a:xfrm>
                <a:prstGeom prst="rect">
                  <a:avLst/>
                </a:prstGeom>
              </p:spPr>
            </p:pic>
          </p:grpSp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9710965E-6E0A-4593-87AB-908DC81A7C14}"/>
                  </a:ext>
                </a:extLst>
              </p:cNvPr>
              <p:cNvSpPr txBox="1"/>
              <p:nvPr/>
            </p:nvSpPr>
            <p:spPr>
              <a:xfrm rot="20739112">
                <a:off x="10099301" y="506818"/>
                <a:ext cx="677108" cy="1156354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kumimoji="1" lang="ja-JP" altLang="en-US" sz="3200" b="1" spc="-600" dirty="0">
                    <a:ln w="31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HGP行書体" panose="03000600000000000000" pitchFamily="66" charset="-128"/>
                    <a:ea typeface="HGP行書体" panose="03000600000000000000" pitchFamily="66" charset="-128"/>
                  </a:rPr>
                  <a:t>シャカ</a:t>
                </a:r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5F7223EC-C781-4609-84E6-F09A2C1AA9BA}"/>
                  </a:ext>
                </a:extLst>
              </p:cNvPr>
              <p:cNvSpPr txBox="1"/>
              <p:nvPr/>
            </p:nvSpPr>
            <p:spPr>
              <a:xfrm rot="20739112">
                <a:off x="9615764" y="1660571"/>
                <a:ext cx="677108" cy="1156354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kumimoji="1" lang="ja-JP" altLang="en-US" sz="3200" b="1" spc="-600" dirty="0">
                    <a:ln w="31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HGP行書体" panose="03000600000000000000" pitchFamily="66" charset="-128"/>
                    <a:ea typeface="HGP行書体" panose="03000600000000000000" pitchFamily="66" charset="-128"/>
                  </a:rPr>
                  <a:t>シャカ</a:t>
                </a: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CF785649-74FC-46C5-A0EC-DD21C5ACEB99}"/>
                  </a:ext>
                </a:extLst>
              </p:cNvPr>
              <p:cNvSpPr txBox="1"/>
              <p:nvPr/>
            </p:nvSpPr>
            <p:spPr>
              <a:xfrm rot="20739112">
                <a:off x="9612350" y="867594"/>
                <a:ext cx="677108" cy="1156354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kumimoji="1" lang="ja-JP" altLang="en-US" sz="3200" b="1" spc="-600" dirty="0">
                    <a:ln w="31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HGP行書体" panose="03000600000000000000" pitchFamily="66" charset="-128"/>
                    <a:ea typeface="HGP行書体" panose="03000600000000000000" pitchFamily="66" charset="-128"/>
                  </a:rPr>
                  <a:t>シャカ</a:t>
                </a:r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8940F839-2DE1-4222-9EF2-744C26C90D66}"/>
                  </a:ext>
                </a:extLst>
              </p:cNvPr>
              <p:cNvSpPr txBox="1"/>
              <p:nvPr/>
            </p:nvSpPr>
            <p:spPr>
              <a:xfrm rot="20700000">
                <a:off x="7590755" y="1050475"/>
                <a:ext cx="492443" cy="790593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kumimoji="1" lang="ja-JP" altLang="en-US" sz="2000" b="1" spc="-150" dirty="0">
                    <a:ln w="3175">
                      <a:solidFill>
                        <a:schemeClr val="bg1"/>
                      </a:solidFill>
                    </a:ln>
                    <a:latin typeface="ほにゃ字Re" panose="02000600000000000000" pitchFamily="2" charset="-128"/>
                    <a:ea typeface="ほにゃ字Re" panose="02000600000000000000" pitchFamily="2" charset="-128"/>
                  </a:rPr>
                  <a:t>すいっ</a:t>
                </a:r>
              </a:p>
            </p:txBody>
          </p:sp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F8A12702-6355-41F2-9615-5DDFB93A9569}"/>
                  </a:ext>
                </a:extLst>
              </p:cNvPr>
              <p:cNvSpPr txBox="1"/>
              <p:nvPr/>
            </p:nvSpPr>
            <p:spPr>
              <a:xfrm rot="712585">
                <a:off x="7376235" y="2498228"/>
                <a:ext cx="1420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spc="-300" dirty="0">
                    <a:ln w="3175">
                      <a:solidFill>
                        <a:schemeClr val="bg1"/>
                      </a:solidFill>
                    </a:ln>
                    <a:latin typeface="ほにゃ字Re" panose="02000600000000000000" pitchFamily="2" charset="-128"/>
                    <a:ea typeface="ほにゃ字Re" panose="02000600000000000000" pitchFamily="2" charset="-128"/>
                  </a:rPr>
                  <a:t>す</a:t>
                </a:r>
                <a:r>
                  <a:rPr kumimoji="1" lang="en-US" altLang="ja-JP" b="1" spc="-300" dirty="0">
                    <a:ln w="3175">
                      <a:solidFill>
                        <a:schemeClr val="bg1"/>
                      </a:solidFill>
                    </a:ln>
                    <a:latin typeface="ほにゃ字Re" panose="02000600000000000000" pitchFamily="2" charset="-128"/>
                    <a:ea typeface="ほにゃ字Re" panose="02000600000000000000" pitchFamily="2" charset="-128"/>
                  </a:rPr>
                  <a:t>――</a:t>
                </a:r>
                <a:r>
                  <a:rPr kumimoji="1" lang="ja-JP" altLang="en-US" b="1" spc="-300" dirty="0">
                    <a:ln w="3175">
                      <a:solidFill>
                        <a:schemeClr val="bg1"/>
                      </a:solidFill>
                    </a:ln>
                    <a:latin typeface="ほにゃ字Re" panose="02000600000000000000" pitchFamily="2" charset="-128"/>
                    <a:ea typeface="ほにゃ字Re" panose="02000600000000000000" pitchFamily="2" charset="-128"/>
                  </a:rPr>
                  <a:t>っ</a:t>
                </a:r>
              </a:p>
            </p:txBody>
          </p:sp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87CE6031-7628-42BE-8F88-2B010E37359F}"/>
                  </a:ext>
                </a:extLst>
              </p:cNvPr>
              <p:cNvSpPr txBox="1"/>
              <p:nvPr/>
            </p:nvSpPr>
            <p:spPr>
              <a:xfrm>
                <a:off x="9017058" y="4158719"/>
                <a:ext cx="14207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3200" b="1" spc="-300" dirty="0">
                    <a:ln w="12700">
                      <a:solidFill>
                        <a:schemeClr val="bg1"/>
                      </a:solidFill>
                    </a:ln>
                    <a:latin typeface="ほにゃ字Re" panose="02000600000000000000" pitchFamily="2" charset="-128"/>
                    <a:ea typeface="ほにゃ字Re" panose="02000600000000000000" pitchFamily="2" charset="-128"/>
                  </a:rPr>
                  <a:t>すたっ</a:t>
                </a:r>
                <a:endParaRPr kumimoji="1" lang="ja-JP" altLang="en-US" sz="3200" b="1" spc="-300" dirty="0">
                  <a:ln w="12700">
                    <a:solidFill>
                      <a:schemeClr val="bg1"/>
                    </a:solidFill>
                  </a:ln>
                  <a:latin typeface="ほにゃ字Re" panose="02000600000000000000" pitchFamily="2" charset="-128"/>
                  <a:ea typeface="ほにゃ字Re" panose="02000600000000000000" pitchFamily="2" charset="-128"/>
                </a:endParaRPr>
              </a:p>
            </p:txBody>
          </p:sp>
        </p:grp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109E696A-0C4A-4E16-838F-EEEC3DA1932A}"/>
                </a:ext>
              </a:extLst>
            </p:cNvPr>
            <p:cNvSpPr txBox="1"/>
            <p:nvPr/>
          </p:nvSpPr>
          <p:spPr>
            <a:xfrm>
              <a:off x="5022370" y="2355979"/>
              <a:ext cx="553998" cy="1390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eaVert" wrap="square" rtlCol="0" anchor="ctr">
              <a:spAutoFit/>
            </a:bodyPr>
            <a:lstStyle/>
            <a:p>
              <a:r>
                <a:rPr lang="ja-JP" altLang="en-US" sz="1200" dirty="0"/>
                <a:t>混ぜにくい材料を混ぜ合わせる</a:t>
              </a:r>
              <a:endParaRPr kumimoji="1" lang="ja-JP" altLang="en-US" sz="1200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1A81EAF4-952D-4CA0-BB9C-A61C78A9A9CE}"/>
                </a:ext>
              </a:extLst>
            </p:cNvPr>
            <p:cNvSpPr txBox="1"/>
            <p:nvPr/>
          </p:nvSpPr>
          <p:spPr>
            <a:xfrm>
              <a:off x="2635560" y="434775"/>
              <a:ext cx="369332" cy="1670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eaVert" wrap="square" rtlCol="0" anchor="ctr">
              <a:spAutoFit/>
            </a:bodyPr>
            <a:lstStyle/>
            <a:p>
              <a:r>
                <a:rPr kumimoji="1" lang="ja-JP" altLang="en-US" sz="1200" dirty="0"/>
                <a:t>よいタイミングで注ぐ</a:t>
              </a:r>
              <a:endParaRPr kumimoji="1" lang="en-US" altLang="ja-JP" sz="1200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C1E72447-C814-4B8E-B38F-4B13F271DF1C}"/>
                </a:ext>
              </a:extLst>
            </p:cNvPr>
            <p:cNvSpPr txBox="1"/>
            <p:nvPr/>
          </p:nvSpPr>
          <p:spPr>
            <a:xfrm>
              <a:off x="378365" y="3870831"/>
              <a:ext cx="553998" cy="1318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eaVert" wrap="square" rtlCol="0" anchor="ctr">
              <a:spAutoFit/>
            </a:bodyPr>
            <a:lstStyle/>
            <a:p>
              <a:r>
                <a:rPr lang="ja-JP" altLang="en-US" sz="1200" dirty="0"/>
                <a:t>目標地点まで</a:t>
              </a:r>
              <a:endParaRPr lang="en-US" altLang="ja-JP" sz="1200" dirty="0"/>
            </a:p>
            <a:p>
              <a:r>
                <a:rPr lang="ja-JP" altLang="en-US" sz="1200" dirty="0"/>
                <a:t>滑らせたらクリア</a:t>
              </a:r>
              <a:endParaRPr kumimoji="1" lang="ja-JP" altLang="en-US" sz="1200" dirty="0"/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0111F5F-F3FD-4588-ACE1-3B4553492425}"/>
              </a:ext>
            </a:extLst>
          </p:cNvPr>
          <p:cNvSpPr txBox="1"/>
          <p:nvPr/>
        </p:nvSpPr>
        <p:spPr>
          <a:xfrm>
            <a:off x="9407288" y="34075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801ABB8-E01F-49EC-B819-D213EA9EB8C1}"/>
              </a:ext>
            </a:extLst>
          </p:cNvPr>
          <p:cNvSpPr txBox="1"/>
          <p:nvPr/>
        </p:nvSpPr>
        <p:spPr>
          <a:xfrm>
            <a:off x="6601707" y="19214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②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8E15A80-ABD1-42DD-95CB-DB7DF6A6EA70}"/>
              </a:ext>
            </a:extLst>
          </p:cNvPr>
          <p:cNvSpPr txBox="1"/>
          <p:nvPr/>
        </p:nvSpPr>
        <p:spPr>
          <a:xfrm>
            <a:off x="6601707" y="3429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4231145-E93B-4D26-B17A-409E03C53194}"/>
              </a:ext>
            </a:extLst>
          </p:cNvPr>
          <p:cNvSpPr txBox="1"/>
          <p:nvPr/>
        </p:nvSpPr>
        <p:spPr>
          <a:xfrm>
            <a:off x="6601707" y="60980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④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12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72</Words>
  <Application>Microsoft Office PowerPoint</Application>
  <PresentationFormat>ワイド画面</PresentationFormat>
  <Paragraphs>31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9" baseType="lpstr">
      <vt:lpstr>Arial</vt:lpstr>
      <vt:lpstr>游ゴシック Light</vt:lpstr>
      <vt:lpstr>ほにゃ字Re</vt:lpstr>
      <vt:lpstr>HGP行書体</vt:lpstr>
      <vt:lpstr>游ゴシック</vt:lpstr>
      <vt:lpstr>Berlin Sans FB Demi</vt:lpstr>
      <vt:lpstr>Office テーマ</vt:lpstr>
      <vt:lpstr>PowerPoint プレゼンテーション</vt:lpstr>
      <vt:lpstr>the Bartender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konata016</dc:creator>
  <cp:lastModifiedBy>konata016</cp:lastModifiedBy>
  <cp:revision>22</cp:revision>
  <dcterms:created xsi:type="dcterms:W3CDTF">2018-12-19T13:54:20Z</dcterms:created>
  <dcterms:modified xsi:type="dcterms:W3CDTF">2018-12-24T15:13:04Z</dcterms:modified>
</cp:coreProperties>
</file>